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61" r:id="rId4"/>
    <p:sldId id="262" r:id="rId5"/>
    <p:sldId id="263" r:id="rId6"/>
    <p:sldId id="258" r:id="rId7"/>
    <p:sldId id="257" r:id="rId8"/>
    <p:sldId id="259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99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FA7-C802-48E0-BAAF-AF93AEAE7E6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728B-C360-4E2F-BA45-09149D64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55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FA7-C802-48E0-BAAF-AF93AEAE7E6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728B-C360-4E2F-BA45-09149D64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85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FA7-C802-48E0-BAAF-AF93AEAE7E6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728B-C360-4E2F-BA45-09149D64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80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FA7-C802-48E0-BAAF-AF93AEAE7E6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728B-C360-4E2F-BA45-09149D64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04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FA7-C802-48E0-BAAF-AF93AEAE7E6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728B-C360-4E2F-BA45-09149D64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845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FA7-C802-48E0-BAAF-AF93AEAE7E6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728B-C360-4E2F-BA45-09149D64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62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FA7-C802-48E0-BAAF-AF93AEAE7E6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728B-C360-4E2F-BA45-09149D64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183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FA7-C802-48E0-BAAF-AF93AEAE7E6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728B-C360-4E2F-BA45-09149D64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90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FA7-C802-48E0-BAAF-AF93AEAE7E6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728B-C360-4E2F-BA45-09149D64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6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FA7-C802-48E0-BAAF-AF93AEAE7E6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728B-C360-4E2F-BA45-09149D64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79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FA7-C802-48E0-BAAF-AF93AEAE7E6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728B-C360-4E2F-BA45-09149D64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42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FDFA7-C802-48E0-BAAF-AF93AEAE7E6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728B-C360-4E2F-BA45-09149D64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06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image" Target="../media/image31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19" Type="http://schemas.openxmlformats.org/officeDocument/2006/relationships/image" Target="../media/image48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413251"/>
            <a:ext cx="8820472" cy="75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effectLst/>
                <a:latin typeface="Calibri"/>
                <a:ea typeface="Calibri"/>
                <a:cs typeface="Times New Roman"/>
              </a:rPr>
              <a:t>Чему учили родителей</a:t>
            </a:r>
            <a:r>
              <a:rPr lang="ru-RU" sz="4000" dirty="0" smtClean="0">
                <a:latin typeface="Calibri"/>
                <a:ea typeface="Calibri"/>
                <a:cs typeface="Times New Roman"/>
              </a:rPr>
              <a:t>,</a:t>
            </a:r>
            <a:r>
              <a:rPr lang="ru-RU" sz="4000" dirty="0" smtClean="0">
                <a:effectLst/>
                <a:latin typeface="Calibri"/>
                <a:ea typeface="Calibri"/>
                <a:cs typeface="Times New Roman"/>
              </a:rPr>
              <a:t> чему учат нас</a:t>
            </a:r>
            <a:endParaRPr lang="ru-RU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4149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419872" y="3933056"/>
            <a:ext cx="5554960" cy="266429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1000" dirty="0" smtClean="0"/>
          </a:p>
          <a:p>
            <a:pPr algn="l">
              <a:lnSpc>
                <a:spcPct val="8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Работа выполнена</a:t>
            </a:r>
            <a:r>
              <a:rPr lang="ru-RU" altLang="ru-RU" sz="2400" i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</a:p>
          <a:p>
            <a:pPr algn="l">
              <a:lnSpc>
                <a:spcPct val="80000"/>
              </a:lnSpc>
            </a:pPr>
            <a:r>
              <a:rPr lang="ru-RU" altLang="ru-RU" sz="2400" i="1" dirty="0">
                <a:solidFill>
                  <a:schemeClr val="tx1"/>
                </a:solidFill>
                <a:latin typeface="Times New Roman" pitchFamily="18" charset="0"/>
              </a:rPr>
              <a:t>Б.И. Замараев, </a:t>
            </a:r>
            <a:r>
              <a:rPr lang="ru-RU" altLang="ru-RU" sz="2400" i="1" dirty="0" smtClean="0">
                <a:solidFill>
                  <a:schemeClr val="tx1"/>
                </a:solidFill>
                <a:latin typeface="Times New Roman" pitchFamily="18" charset="0"/>
              </a:rPr>
              <a:t>5 </a:t>
            </a:r>
            <a:r>
              <a:rPr lang="ru-RU" altLang="ru-RU" sz="2400" i="1" dirty="0">
                <a:solidFill>
                  <a:schemeClr val="tx1"/>
                </a:solidFill>
                <a:latin typeface="Times New Roman" pitchFamily="18" charset="0"/>
              </a:rPr>
              <a:t>«б» </a:t>
            </a:r>
            <a:r>
              <a:rPr lang="ru-RU" altLang="ru-RU" sz="2400" i="1" dirty="0" smtClean="0">
                <a:solidFill>
                  <a:schemeClr val="tx1"/>
                </a:solidFill>
                <a:latin typeface="Times New Roman" pitchFamily="18" charset="0"/>
              </a:rPr>
              <a:t>класс</a:t>
            </a:r>
            <a:endParaRPr lang="ru-RU" altLang="ru-RU" sz="2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ru-RU" altLang="ru-RU" sz="2400" i="1" dirty="0">
                <a:solidFill>
                  <a:schemeClr val="tx1"/>
                </a:solidFill>
                <a:latin typeface="Times New Roman" pitchFamily="18" charset="0"/>
              </a:rPr>
              <a:t>О.И. Замараева, </a:t>
            </a:r>
            <a:r>
              <a:rPr lang="ru-RU" altLang="ru-RU" sz="2400" i="1" dirty="0" smtClean="0">
                <a:solidFill>
                  <a:schemeClr val="tx1"/>
                </a:solidFill>
                <a:latin typeface="Times New Roman" pitchFamily="18" charset="0"/>
              </a:rPr>
              <a:t>5 </a:t>
            </a:r>
            <a:r>
              <a:rPr lang="ru-RU" altLang="ru-RU" sz="2400" i="1" dirty="0">
                <a:solidFill>
                  <a:schemeClr val="tx1"/>
                </a:solidFill>
                <a:latin typeface="Times New Roman" pitchFamily="18" charset="0"/>
              </a:rPr>
              <a:t>«б» </a:t>
            </a:r>
            <a:r>
              <a:rPr lang="ru-RU" altLang="ru-RU" sz="2400" i="1" dirty="0" smtClean="0">
                <a:solidFill>
                  <a:schemeClr val="tx1"/>
                </a:solidFill>
                <a:latin typeface="Times New Roman" pitchFamily="18" charset="0"/>
              </a:rPr>
              <a:t>класс</a:t>
            </a:r>
            <a:endParaRPr lang="ru-RU" altLang="ru-RU" sz="2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Научный руководитель: </a:t>
            </a:r>
          </a:p>
          <a:p>
            <a:pPr algn="l">
              <a:lnSpc>
                <a:spcPct val="80000"/>
              </a:lnSpc>
            </a:pPr>
            <a:r>
              <a:rPr lang="ru-RU" altLang="ru-RU" sz="2400" i="1" dirty="0">
                <a:solidFill>
                  <a:schemeClr val="tx1"/>
                </a:solidFill>
                <a:latin typeface="Times New Roman" pitchFamily="18" charset="0"/>
              </a:rPr>
              <a:t>И.С. Семенов, преподаватель </a:t>
            </a:r>
            <a:r>
              <a:rPr lang="ru-RU" altLang="ru-RU" sz="2400" i="1" dirty="0" smtClean="0">
                <a:solidFill>
                  <a:schemeClr val="tx1"/>
                </a:solidFill>
                <a:latin typeface="Times New Roman" pitchFamily="18" charset="0"/>
              </a:rPr>
              <a:t>истории</a:t>
            </a:r>
            <a:endParaRPr lang="ru-RU" altLang="ru-RU" sz="24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4627" y="116632"/>
            <a:ext cx="8820472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ГБОУ СОШ № 619</a:t>
            </a:r>
          </a:p>
          <a:p>
            <a:pPr algn="ctr"/>
            <a:r>
              <a:rPr lang="ru-RU" sz="2400" dirty="0" smtClean="0">
                <a:latin typeface="Calibri"/>
                <a:ea typeface="Calibri"/>
                <a:cs typeface="Times New Roman"/>
              </a:rPr>
              <a:t>Калининского района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effectLst/>
                <a:latin typeface="Calibri"/>
                <a:ea typeface="Calibri"/>
                <a:cs typeface="Times New Roman"/>
              </a:rPr>
              <a:t>МНОГОГРАННАЯ РОССИЯ</a:t>
            </a:r>
            <a:endParaRPr lang="ru-RU" sz="4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7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724" y="1174036"/>
            <a:ext cx="3779912" cy="5343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2850" y="714262"/>
            <a:ext cx="6084065" cy="451493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67876" y="2958722"/>
            <a:ext cx="2952328" cy="2412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4882" y="2564904"/>
            <a:ext cx="2940597" cy="9361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123728" y="3199967"/>
            <a:ext cx="2736304" cy="246128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860032" y="3501008"/>
            <a:ext cx="1656184" cy="21602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41614" y="5787697"/>
            <a:ext cx="3423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Имя числительное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6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2427" y="18864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Calibri" panose="020F0502020204030204" pitchFamily="34" charset="0"/>
              </a:rPr>
              <a:t>Изучаемые писатели и поэты в 5-ом классе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2207161"/>
              </p:ext>
            </p:extLst>
          </p:nvPr>
        </p:nvGraphicFramePr>
        <p:xfrm>
          <a:off x="172427" y="1052736"/>
          <a:ext cx="8784975" cy="4732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9123"/>
                <a:gridCol w="1973222"/>
                <a:gridCol w="2592630"/>
              </a:tblGrid>
              <a:tr h="599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Добавленные в современный курс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Совпадающие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Исключенные из современного курса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dirty="0" smtClean="0"/>
                        <a:t>М.В. Ломоносов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А. Погорельский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Н.В. Гоголь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И.С. Тургенев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А.А. Фет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А.П. Чехов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Ф.И. Тютчев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А.Н. Плещеев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И.С. Никитин,</a:t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А.Н. Майков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И.З. Суриков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И.А. Бунин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С.А. Есенин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П.П. Бажов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К.Г. Паустовский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С.Я. Маршак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А.П. Платонов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В.П. Астафьев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А.Т. Твардовский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К.М. Симонов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Д.Б. </a:t>
                      </a:r>
                      <a:r>
                        <a:rPr lang="ru-RU" sz="1800" dirty="0" err="1" smtClean="0">
                          <a:effectLst/>
                        </a:rPr>
                        <a:t>Кедрин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А.А. Прокофьев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Н.М. Рубцов</a:t>
                      </a:r>
                      <a:r>
                        <a:rPr lang="ru-RU" sz="1800" dirty="0">
                          <a:effectLst/>
                        </a:rPr>
                        <a:t>, Дон-</a:t>
                      </a:r>
                      <a:r>
                        <a:rPr lang="ru-RU" sz="1800" dirty="0" err="1">
                          <a:effectLst/>
                        </a:rPr>
                        <a:t>Аминадо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С. Чёрный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Ю.Ч. Ким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Д. Дефо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Х.К. Андерсен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М. Твен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Дж. Лондон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Русские народные сказки, И.А. Крылов, В.А. Жуковский, А.С. Пушкин, М.Ю. Лермонтов, Н.А. Некрасов, Л.Н. Толстой, В.Г. Короленко, Р. Стивенсон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В.П. Катаев, Д. Гулиа, М.В. Исаковский, Д. Бедный, Х.М. </a:t>
                      </a:r>
                      <a:r>
                        <a:rPr lang="ru-RU" sz="1800" dirty="0" err="1">
                          <a:effectLst/>
                        </a:rPr>
                        <a:t>Берулава</a:t>
                      </a:r>
                      <a:r>
                        <a:rPr lang="ru-RU" sz="1800" dirty="0">
                          <a:effectLst/>
                        </a:rPr>
                        <a:t>, А.Н. Радищев, М.М. Пришвин, Н.А. Заболоцкий, Л.А. Кассиль,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М</a:t>
                      </a:r>
                      <a:r>
                        <a:rPr lang="ru-RU" sz="1800" dirty="0">
                          <a:effectLst/>
                        </a:rPr>
                        <a:t>. Танк,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Б.Н</a:t>
                      </a:r>
                      <a:r>
                        <a:rPr lang="ru-RU" sz="1800" dirty="0">
                          <a:effectLst/>
                        </a:rPr>
                        <a:t>. Полевой, Ю.М. Нагибин, Н.И. </a:t>
                      </a:r>
                      <a:r>
                        <a:rPr lang="ru-RU" sz="1800" dirty="0" err="1">
                          <a:effectLst/>
                        </a:rPr>
                        <a:t>Рыленков</a:t>
                      </a:r>
                      <a:r>
                        <a:rPr lang="ru-RU" sz="1800" dirty="0">
                          <a:effectLst/>
                        </a:rPr>
                        <a:t>, Г. Гулям, В. </a:t>
                      </a:r>
                      <a:r>
                        <a:rPr lang="ru-RU" sz="1800" dirty="0" err="1">
                          <a:effectLst/>
                        </a:rPr>
                        <a:t>Сосюра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313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692695"/>
            <a:ext cx="4470148" cy="5733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34741"/>
            <a:ext cx="4104456" cy="604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1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461188"/>
              </p:ext>
            </p:extLst>
          </p:nvPr>
        </p:nvGraphicFramePr>
        <p:xfrm>
          <a:off x="460459" y="134552"/>
          <a:ext cx="8208912" cy="6558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9544"/>
                <a:gridCol w="2582492"/>
                <a:gridCol w="2736876"/>
              </a:tblGrid>
              <a:tr h="600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Характеристики учебника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19</a:t>
                      </a:r>
                      <a:r>
                        <a:rPr lang="en-US" sz="1800" dirty="0">
                          <a:effectLst/>
                        </a:rPr>
                        <a:t>81</a:t>
                      </a:r>
                      <a:r>
                        <a:rPr lang="ru-RU" sz="1800" dirty="0">
                          <a:effectLst/>
                        </a:rPr>
                        <a:t> года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2012 года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0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Авторы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Ф.П. </a:t>
                      </a:r>
                      <a:r>
                        <a:rPr lang="ru-RU" sz="1800" dirty="0" err="1">
                          <a:effectLst/>
                        </a:rPr>
                        <a:t>Коровкин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Т.П. Андреевская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М.В. </a:t>
                      </a:r>
                      <a:r>
                        <a:rPr lang="ru-RU" sz="1800" dirty="0" smtClean="0">
                          <a:effectLst/>
                        </a:rPr>
                        <a:t>Белкин,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Э.В</a:t>
                      </a:r>
                      <a:r>
                        <a:rPr lang="ru-RU" sz="1800" dirty="0">
                          <a:effectLst/>
                        </a:rPr>
                        <a:t>. Ванина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История Древнего мира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Общий вес, г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440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0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Общее кол-во условных печатных листов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16,5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19,0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Цвет иллюстраций,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основном черно-белые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цветные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иллюстраций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Качество бумаги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бумага типографская №2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бумага офсетная №1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Размер шрифта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2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Общее </a:t>
                      </a:r>
                      <a:r>
                        <a:rPr lang="ru-RU" sz="1800" dirty="0" smtClean="0">
                          <a:effectLst/>
                        </a:rPr>
                        <a:t>число: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разделов,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глав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параграфов,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страниц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240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395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84988"/>
            <a:ext cx="5151120" cy="5157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564904"/>
            <a:ext cx="5334000" cy="402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5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2128"/>
            <a:ext cx="3386749" cy="328687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755576" y="1250758"/>
            <a:ext cx="2592288" cy="1800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755576" y="1925728"/>
            <a:ext cx="2592288" cy="3600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55576" y="2852936"/>
            <a:ext cx="259228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4136" y="2060848"/>
            <a:ext cx="6440352" cy="4628237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3131840" y="2564904"/>
            <a:ext cx="238189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131840" y="3068960"/>
            <a:ext cx="24482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131840" y="3933056"/>
            <a:ext cx="24482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372200" y="4509120"/>
            <a:ext cx="237626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85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6266"/>
            <a:ext cx="3816424" cy="4703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56266"/>
            <a:ext cx="4107672" cy="3850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061790"/>
            <a:ext cx="3888432" cy="4757787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23528" y="1428073"/>
            <a:ext cx="352839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2636912"/>
            <a:ext cx="345638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4006634"/>
            <a:ext cx="345638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79912" y="4293096"/>
            <a:ext cx="3600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76056" y="1303943"/>
            <a:ext cx="3816424" cy="3518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24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200" b="1" u="sng" dirty="0" smtClean="0">
                <a:latin typeface="Calibri" panose="020F0502020204030204" pitchFamily="34" charset="0"/>
              </a:rPr>
              <a:t>ЗАКЛЮЧЕНИЕ</a:t>
            </a:r>
            <a:r>
              <a:rPr lang="ru-RU" dirty="0" smtClean="0"/>
              <a:t> :</a:t>
            </a:r>
          </a:p>
          <a:p>
            <a:pPr>
              <a:buFontTx/>
              <a:buChar char="-"/>
            </a:pPr>
            <a:r>
              <a:rPr lang="ru-RU" dirty="0" smtClean="0"/>
              <a:t>образовательные </a:t>
            </a:r>
            <a:r>
              <a:rPr lang="ru-RU" dirty="0"/>
              <a:t>программы пятиклассников за последние 30-40 лет </a:t>
            </a:r>
            <a:r>
              <a:rPr lang="ru-RU" dirty="0" smtClean="0"/>
              <a:t>изменились;</a:t>
            </a:r>
          </a:p>
          <a:p>
            <a:pPr>
              <a:buFontTx/>
              <a:buChar char="-"/>
            </a:pPr>
            <a:r>
              <a:rPr lang="ru-RU" dirty="0" smtClean="0"/>
              <a:t>современные </a:t>
            </a:r>
            <a:r>
              <a:rPr lang="ru-RU" dirty="0"/>
              <a:t>учебные пособия </a:t>
            </a:r>
            <a:r>
              <a:rPr lang="ru-RU" dirty="0" smtClean="0"/>
              <a:t>значительно </a:t>
            </a:r>
            <a:r>
              <a:rPr lang="ru-RU" dirty="0"/>
              <a:t>интересней и привлекательней для </a:t>
            </a:r>
            <a:r>
              <a:rPr lang="ru-RU" dirty="0" smtClean="0"/>
              <a:t>учеников;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одни </a:t>
            </a:r>
            <a:r>
              <a:rPr lang="ru-RU" dirty="0"/>
              <a:t>дисциплины стали изучаться в 5 классе более глубоко, другие  менее </a:t>
            </a:r>
            <a:r>
              <a:rPr lang="ru-RU" dirty="0" smtClean="0"/>
              <a:t>подробно;</a:t>
            </a:r>
          </a:p>
          <a:p>
            <a:pPr>
              <a:buFontTx/>
              <a:buChar char="-"/>
            </a:pPr>
            <a:r>
              <a:rPr lang="ru-RU" dirty="0" smtClean="0"/>
              <a:t>объем изучаемых курсов ограничен количеством </a:t>
            </a:r>
            <a:r>
              <a:rPr lang="ru-RU" dirty="0"/>
              <a:t>учебных </a:t>
            </a:r>
            <a:r>
              <a:rPr lang="ru-RU" dirty="0" smtClean="0"/>
              <a:t>часов;</a:t>
            </a:r>
          </a:p>
          <a:p>
            <a:pPr>
              <a:buFontTx/>
              <a:buChar char="-"/>
            </a:pPr>
            <a:r>
              <a:rPr lang="ru-RU" dirty="0" smtClean="0"/>
              <a:t>темы, исключенные </a:t>
            </a:r>
            <a:r>
              <a:rPr lang="ru-RU" dirty="0"/>
              <a:t>из учебных программ, </a:t>
            </a:r>
            <a:r>
              <a:rPr lang="ru-RU" dirty="0" smtClean="0"/>
              <a:t>частично осваиваются </a:t>
            </a:r>
            <a:r>
              <a:rPr lang="ru-RU" dirty="0"/>
              <a:t>учениками самостоятельно </a:t>
            </a:r>
            <a:r>
              <a:rPr lang="ru-RU" dirty="0" smtClean="0"/>
              <a:t>и даются на </a:t>
            </a:r>
            <a:r>
              <a:rPr lang="ru-RU" dirty="0"/>
              <a:t>уроках учителями </a:t>
            </a:r>
            <a:r>
              <a:rPr lang="ru-RU" dirty="0" smtClean="0"/>
              <a:t>дополнительно</a:t>
            </a:r>
            <a:r>
              <a:rPr lang="ru-RU" dirty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уровень </a:t>
            </a:r>
            <a:r>
              <a:rPr lang="ru-RU" dirty="0"/>
              <a:t>сложности учебного процесса остался </a:t>
            </a:r>
            <a:r>
              <a:rPr lang="ru-RU" dirty="0" smtClean="0"/>
              <a:t>прежним;</a:t>
            </a:r>
          </a:p>
          <a:p>
            <a:pPr>
              <a:buFontTx/>
              <a:buChar char="-"/>
            </a:pPr>
            <a:r>
              <a:rPr lang="ru-RU" dirty="0" smtClean="0"/>
              <a:t>оценку современной подготовке в школе даст будущая история;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главное </a:t>
            </a:r>
            <a:r>
              <a:rPr lang="ru-RU" dirty="0"/>
              <a:t>знание, которое нужно получить </a:t>
            </a:r>
            <a:r>
              <a:rPr lang="ru-RU" dirty="0" smtClean="0"/>
              <a:t>в школе</a:t>
            </a:r>
            <a:r>
              <a:rPr lang="ru-RU" dirty="0"/>
              <a:t>, - </a:t>
            </a:r>
            <a:r>
              <a:rPr lang="ru-RU" dirty="0" smtClean="0"/>
              <a:t>стремление </a:t>
            </a:r>
            <a:r>
              <a:rPr lang="ru-RU" dirty="0"/>
              <a:t>и навык учиться. </a:t>
            </a:r>
          </a:p>
        </p:txBody>
      </p:sp>
    </p:spTree>
    <p:extLst>
      <p:ext uri="{BB962C8B-B14F-4D97-AF65-F5344CB8AC3E}">
        <p14:creationId xmlns:p14="http://schemas.microsoft.com/office/powerpoint/2010/main" xmlns="" val="18945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4615" y="3898433"/>
            <a:ext cx="5400600" cy="2929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8206"/>
            <a:ext cx="1200150" cy="16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3778" y="692696"/>
            <a:ext cx="1200150" cy="1552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4691" y="692696"/>
            <a:ext cx="1200150" cy="160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895" y="1618406"/>
            <a:ext cx="1200150" cy="1600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4841" y="1618406"/>
            <a:ext cx="1200150" cy="1600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732" y="2628900"/>
            <a:ext cx="1200150" cy="16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4991" y="2528887"/>
            <a:ext cx="1200150" cy="1800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4336422"/>
            <a:ext cx="1200150" cy="16002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239043"/>
            <a:ext cx="1200150" cy="1600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5800" y="3575611"/>
            <a:ext cx="1200150" cy="1600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5065" y="3590573"/>
            <a:ext cx="1200150" cy="1600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245271"/>
            <a:ext cx="1200150" cy="16002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245271"/>
            <a:ext cx="1200150" cy="15906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2210" y="5175811"/>
            <a:ext cx="1200150" cy="16002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4163" y="5175811"/>
            <a:ext cx="1200150" cy="16002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112" y="620688"/>
            <a:ext cx="1200150" cy="15621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6365" y="620688"/>
            <a:ext cx="1200150" cy="1600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21345" y="4074812"/>
            <a:ext cx="2589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Calibri" panose="020F0502020204030204" pitchFamily="34" charset="0"/>
              </a:rPr>
              <a:t>Самая</a:t>
            </a:r>
            <a:r>
              <a:rPr lang="ru-RU" sz="2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2800" i="1" dirty="0" smtClean="0">
                <a:latin typeface="Calibri" panose="020F0502020204030204" pitchFamily="34" charset="0"/>
              </a:rPr>
              <a:t>лучшая! </a:t>
            </a:r>
            <a:endParaRPr lang="ru-RU" sz="28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9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19" y="476672"/>
            <a:ext cx="86409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u="sng" dirty="0" smtClean="0">
                <a:latin typeface="Calibri" panose="020F0502020204030204" pitchFamily="34" charset="0"/>
              </a:rPr>
              <a:t>Цель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</a:rPr>
              <a:t>выполнения работы </a:t>
            </a:r>
            <a:r>
              <a:rPr lang="ru-RU" sz="2800" dirty="0" smtClean="0">
                <a:latin typeface="Calibri" panose="020F0502020204030204" pitchFamily="34" charset="0"/>
              </a:rPr>
              <a:t>-  </a:t>
            </a:r>
            <a:r>
              <a:rPr lang="ru-RU" sz="2800" dirty="0">
                <a:latin typeface="Calibri" panose="020F0502020204030204" pitchFamily="34" charset="0"/>
              </a:rPr>
              <a:t>определение уровня сложности образовательных программ пятиклассника в 80-е года XX века и в настоящий момент относительно друг друга.</a:t>
            </a:r>
          </a:p>
          <a:p>
            <a:pPr algn="just"/>
            <a:r>
              <a:rPr lang="ru-RU" sz="3200" b="1" u="sng" dirty="0" smtClean="0">
                <a:latin typeface="Calibri" panose="020F0502020204030204" pitchFamily="34" charset="0"/>
              </a:rPr>
              <a:t>Задачи</a:t>
            </a:r>
            <a:r>
              <a:rPr lang="ru-RU" sz="3200" b="1" u="sng" dirty="0">
                <a:latin typeface="Calibri" panose="020F0502020204030204" pitchFamily="34" charset="0"/>
              </a:rPr>
              <a:t>:</a:t>
            </a:r>
          </a:p>
          <a:p>
            <a:pPr algn="just"/>
            <a:r>
              <a:rPr lang="ru-RU" sz="2800" dirty="0">
                <a:latin typeface="Calibri" panose="020F0502020204030204" pitchFamily="34" charset="0"/>
              </a:rPr>
              <a:t>- сравнить общие параметры организации учебного процесса в школе для пятиклассника в 80-е года ХХ века и в настоящий момент;</a:t>
            </a:r>
          </a:p>
          <a:p>
            <a:pPr algn="just"/>
            <a:r>
              <a:rPr lang="ru-RU" sz="2800" dirty="0">
                <a:latin typeface="Calibri" panose="020F0502020204030204" pitchFamily="34" charset="0"/>
              </a:rPr>
              <a:t>- сопоставить учебные программы основных дисциплин 5 класса в рассматриваемый период;</a:t>
            </a:r>
          </a:p>
          <a:p>
            <a:pPr algn="just"/>
            <a:r>
              <a:rPr lang="ru-RU" sz="2800" dirty="0">
                <a:latin typeface="Calibri" panose="020F0502020204030204" pitchFamily="34" charset="0"/>
              </a:rPr>
              <a:t>- проанализировать содержание учебного курса «История древнего мира» современного и тридцать лет назад.</a:t>
            </a:r>
          </a:p>
        </p:txBody>
      </p:sp>
    </p:spTree>
    <p:extLst>
      <p:ext uri="{BB962C8B-B14F-4D97-AF65-F5344CB8AC3E}">
        <p14:creationId xmlns:p14="http://schemas.microsoft.com/office/powerpoint/2010/main" xmlns="" val="23767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7504" y="3933056"/>
            <a:ext cx="4038600" cy="267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059238" cy="170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568" y="1428923"/>
            <a:ext cx="32639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3813"/>
            <a:ext cx="2305050" cy="171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Calibri" panose="020F0502020204030204" pitchFamily="34" charset="0"/>
              </a:rPr>
              <a:t>Программа обучения очень насыщенная и сложная</a:t>
            </a:r>
            <a:endParaRPr lang="ru-RU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95097"/>
            <a:ext cx="2747413" cy="3374304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17013" y="19108"/>
            <a:ext cx="6192688" cy="57606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Источники информации</a:t>
            </a:r>
            <a:endParaRPr lang="ru-RU" sz="4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3375615"/>
            <a:ext cx="2690134" cy="33030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593942"/>
            <a:ext cx="2240249" cy="29159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9108"/>
            <a:ext cx="2088234" cy="27415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2146" y="2780928"/>
            <a:ext cx="3713286" cy="38922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2127" y="3924085"/>
            <a:ext cx="1662700" cy="220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01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75655" y="116632"/>
            <a:ext cx="6192688" cy="57606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Периоды обучения</a:t>
            </a:r>
            <a:endParaRPr lang="ru-RU" sz="4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080" y="1124744"/>
            <a:ext cx="8763838" cy="511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6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533207" y="2761297"/>
          <a:ext cx="6077585" cy="2097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650"/>
                <a:gridCol w="2025650"/>
                <a:gridCol w="2026285"/>
              </a:tblGrid>
              <a:tr h="263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Дни недели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Кол-во уроков у родителей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Кол-во уроков у нас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Понедельник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1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Вторник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Четверг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Пятница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Суббота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 часов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4645636"/>
              </p:ext>
            </p:extLst>
          </p:nvPr>
        </p:nvGraphicFramePr>
        <p:xfrm>
          <a:off x="676341" y="1556792"/>
          <a:ext cx="7791319" cy="4142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6835"/>
                <a:gridCol w="2596835"/>
                <a:gridCol w="2597649"/>
              </a:tblGrid>
              <a:tr h="520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Дни недели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Кол-во уроков у родителей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Кол-во уроков у нас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68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Понедельник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effectLst/>
                        </a:rPr>
                        <a:t>6</a:t>
                      </a:r>
                      <a:endParaRPr lang="ru-RU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effectLst/>
                        </a:rPr>
                        <a:t>6</a:t>
                      </a:r>
                      <a:endParaRPr lang="ru-RU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7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Вторник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>
                          <a:effectLst/>
                        </a:rPr>
                        <a:t>5</a:t>
                      </a:r>
                      <a:endParaRPr lang="ru-RU" sz="2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effectLst/>
                        </a:rPr>
                        <a:t>6</a:t>
                      </a:r>
                      <a:endParaRPr lang="ru-RU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67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>
                          <a:effectLst/>
                        </a:rPr>
                        <a:t>4</a:t>
                      </a:r>
                      <a:endParaRPr lang="ru-RU" sz="2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effectLst/>
                        </a:rPr>
                        <a:t>5</a:t>
                      </a:r>
                      <a:endParaRPr lang="ru-RU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81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Четверг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>
                          <a:effectLst/>
                        </a:rPr>
                        <a:t>5</a:t>
                      </a:r>
                      <a:endParaRPr lang="ru-RU" sz="2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effectLst/>
                        </a:rPr>
                        <a:t>6</a:t>
                      </a:r>
                      <a:endParaRPr lang="ru-RU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29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Пятница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>
                          <a:effectLst/>
                        </a:rPr>
                        <a:t>4</a:t>
                      </a:r>
                      <a:endParaRPr lang="ru-RU" sz="2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effectLst/>
                        </a:rPr>
                        <a:t>6</a:t>
                      </a:r>
                      <a:endParaRPr lang="ru-RU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5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Суббота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>
                          <a:effectLst/>
                        </a:rPr>
                        <a:t>5</a:t>
                      </a:r>
                      <a:endParaRPr lang="ru-RU" sz="2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effectLst/>
                        </a:rPr>
                        <a:t>-</a:t>
                      </a:r>
                      <a:endParaRPr lang="ru-RU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5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 часов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>
                          <a:effectLst/>
                        </a:rPr>
                        <a:t>29</a:t>
                      </a:r>
                      <a:endParaRPr lang="ru-RU" sz="2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effectLst/>
                        </a:rPr>
                        <a:t>29</a:t>
                      </a:r>
                      <a:endParaRPr lang="ru-RU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971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2538891" y="1524000"/>
          <a:ext cx="4066218" cy="4571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2356"/>
                <a:gridCol w="691603"/>
                <a:gridCol w="691603"/>
                <a:gridCol w="1320656"/>
              </a:tblGrid>
              <a:tr h="326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Предметы у родителей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Кол-во часов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Кол-во часов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Предметы у нас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</a:tr>
              <a:tr h="286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Русский язык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Русский язык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</a:tr>
              <a:tr h="31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Литература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Литература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</a:tr>
              <a:tr h="332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Математика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Математика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</a:tr>
              <a:tr h="306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История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История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</a:tr>
              <a:tr h="326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География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География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</a:tr>
              <a:tr h="319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Ботаника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Биология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</a:tr>
              <a:tr h="332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Иностранный язык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Иностранный язык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</a:tr>
              <a:tr h="359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Рисование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ИЗО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</a:tr>
              <a:tr h="359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Пение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Музыка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</a:tr>
              <a:tr h="326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Физическая культура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Физическая культура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</a:tr>
              <a:tr h="332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Труд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Технология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</a:tr>
              <a:tr h="37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Обществознание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</a:tr>
              <a:tr h="272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ОБЖ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5491065"/>
              </p:ext>
            </p:extLst>
          </p:nvPr>
        </p:nvGraphicFramePr>
        <p:xfrm>
          <a:off x="827584" y="275203"/>
          <a:ext cx="7668851" cy="630759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880319"/>
                <a:gridCol w="972108"/>
                <a:gridCol w="964410"/>
                <a:gridCol w="2852014"/>
              </a:tblGrid>
              <a:tr h="433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 у родителей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 у нас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</a:tr>
              <a:tr h="369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</a:tr>
              <a:tr h="404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 baseline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</a:tr>
              <a:tr h="430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200" baseline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</a:tr>
              <a:tr h="395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 baseline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</a:tr>
              <a:tr h="4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 baseline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</a:tr>
              <a:tr h="412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Ботаника</a:t>
                      </a:r>
                      <a:endParaRPr lang="ru-RU" sz="2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 baseline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</a:tr>
              <a:tr h="430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 baseline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</a:tr>
              <a:tr h="464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 baseline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</a:tr>
              <a:tr h="464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Пение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 baseline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</a:tr>
              <a:tr h="4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 baseline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</a:tr>
              <a:tr h="430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 baseline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</a:tr>
              <a:tr h="490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200" baseline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</a:tr>
              <a:tr h="352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200" baseline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31" marR="490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2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99590" y="129747"/>
            <a:ext cx="7344817" cy="57606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Вид старых и новых учебников</a:t>
            </a:r>
            <a:endParaRPr lang="ru-RU" sz="4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821" y="705811"/>
            <a:ext cx="2385963" cy="3091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7708" y="811527"/>
            <a:ext cx="2259451" cy="2879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3406983"/>
            <a:ext cx="2016224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3645024"/>
            <a:ext cx="2080758" cy="285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3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99590" y="129747"/>
            <a:ext cx="7344817" cy="57606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Вид старых и новых учебников</a:t>
            </a:r>
            <a:endParaRPr lang="ru-RU" sz="4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36712"/>
            <a:ext cx="2554543" cy="3357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8729" y="829903"/>
            <a:ext cx="2556905" cy="33712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789040"/>
            <a:ext cx="2240945" cy="2948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3895194"/>
            <a:ext cx="209327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10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547</Words>
  <Application>Microsoft Office PowerPoint</Application>
  <PresentationFormat>Экран (4:3)</PresentationFormat>
  <Paragraphs>240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Программа обучения очень насыщенная и сложная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Илья</cp:lastModifiedBy>
  <cp:revision>56</cp:revision>
  <dcterms:created xsi:type="dcterms:W3CDTF">2016-01-04T13:15:51Z</dcterms:created>
  <dcterms:modified xsi:type="dcterms:W3CDTF">2016-03-13T17:39:45Z</dcterms:modified>
</cp:coreProperties>
</file>